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sldIdLst>
    <p:sldId id="258" r:id="rId2"/>
    <p:sldId id="257" r:id="rId3"/>
    <p:sldId id="262" r:id="rId4"/>
    <p:sldId id="260" r:id="rId5"/>
    <p:sldId id="271" r:id="rId6"/>
    <p:sldId id="259" r:id="rId7"/>
    <p:sldId id="263" r:id="rId8"/>
    <p:sldId id="272" r:id="rId9"/>
    <p:sldId id="265" r:id="rId10"/>
    <p:sldId id="256" r:id="rId11"/>
    <p:sldId id="266" r:id="rId12"/>
    <p:sldId id="264" r:id="rId13"/>
    <p:sldId id="268" r:id="rId14"/>
    <p:sldId id="270" r:id="rId15"/>
    <p:sldId id="261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483"/>
    <p:restoredTop sz="94632"/>
  </p:normalViewPr>
  <p:slideViewPr>
    <p:cSldViewPr snapToGrid="0" snapToObjects="1">
      <p:cViewPr varScale="1">
        <p:scale>
          <a:sx n="56" d="100"/>
          <a:sy n="56" d="100"/>
        </p:scale>
        <p:origin x="17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9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35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9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54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0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4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3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57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3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6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1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9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2A178D5-B682-E741-A9DF-90FE502B331A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FC1C54C-7AE0-124D-A925-89602508E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97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nextstrain.org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timetree.org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/Users/cdoorenweerd/Desktop/DALI1463-2.jpg">
            <a:extLst>
              <a:ext uri="{FF2B5EF4-FFF2-40B4-BE49-F238E27FC236}">
                <a16:creationId xmlns:a16="http://schemas.microsoft.com/office/drawing/2014/main" id="{56224BAF-714C-2D43-8460-B481E3187A9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476" y="1112108"/>
            <a:ext cx="3052118" cy="44340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F98DC-9D8B-954F-901E-6A24C4210B6F}"/>
              </a:ext>
            </a:extLst>
          </p:cNvPr>
          <p:cNvSpPr txBox="1"/>
          <p:nvPr/>
        </p:nvSpPr>
        <p:spPr>
          <a:xfrm>
            <a:off x="-494271" y="2636644"/>
            <a:ext cx="6314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UH Systematics fall 2019: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Molecular clocks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F1FFA-1959-D14A-AEF3-B561C14C7D13}"/>
              </a:ext>
            </a:extLst>
          </p:cNvPr>
          <p:cNvSpPr txBox="1"/>
          <p:nvPr/>
        </p:nvSpPr>
        <p:spPr>
          <a:xfrm>
            <a:off x="1025611" y="5869459"/>
            <a:ext cx="4201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Camiel </a:t>
            </a:r>
            <a:r>
              <a:rPr lang="en-US" dirty="0" err="1"/>
              <a:t>Doorenweerd</a:t>
            </a:r>
            <a:endParaRPr lang="en-US" dirty="0"/>
          </a:p>
          <a:p>
            <a:r>
              <a:rPr lang="en-US" dirty="0"/>
              <a:t>20191001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02D0E-17EC-FD40-BF79-A6C731E0E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80" y="540149"/>
            <a:ext cx="1879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1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08D9D4-E380-ED4A-A6C0-DA0FC5406A77}"/>
              </a:ext>
            </a:extLst>
          </p:cNvPr>
          <p:cNvSpPr txBox="1"/>
          <p:nvPr/>
        </p:nvSpPr>
        <p:spPr>
          <a:xfrm>
            <a:off x="679413" y="660457"/>
            <a:ext cx="7675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Example with tip dating: virus genomes on </a:t>
            </a:r>
            <a:r>
              <a:rPr lang="en-US" sz="2800" dirty="0">
                <a:hlinkClick r:id="rId2"/>
              </a:rPr>
              <a:t>nextstrain.org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751C4-BD7A-EF48-B5D3-3A7143DF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12" y="1924083"/>
            <a:ext cx="6929545" cy="243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558722-8D2B-4746-AAF1-9B2D5B0B33E2}"/>
              </a:ext>
            </a:extLst>
          </p:cNvPr>
          <p:cNvSpPr txBox="1"/>
          <p:nvPr/>
        </p:nvSpPr>
        <p:spPr>
          <a:xfrm>
            <a:off x="889686" y="5869460"/>
            <a:ext cx="551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every dated tree has to be </a:t>
            </a:r>
            <a:r>
              <a:rPr lang="en-US" dirty="0" err="1"/>
              <a:t>ultrametric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8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758A40-CEDF-5346-BEB9-3F2C6D4BCA41}"/>
              </a:ext>
            </a:extLst>
          </p:cNvPr>
          <p:cNvSpPr txBox="1"/>
          <p:nvPr/>
        </p:nvSpPr>
        <p:spPr>
          <a:xfrm>
            <a:off x="914399" y="481914"/>
            <a:ext cx="7624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Substitution rates versus calibration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8762E-8D6B-D142-A2E1-16A042306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47" y="2565958"/>
            <a:ext cx="5315574" cy="3156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2ED3CC-ED4D-CA4A-97BD-7A01C3AD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5" y="2565958"/>
            <a:ext cx="4208163" cy="31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65E631-B711-2546-915A-368E26117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" t="1489" r="4396" b="4089"/>
          <a:stretch/>
        </p:blipFill>
        <p:spPr>
          <a:xfrm>
            <a:off x="5102305" y="2211858"/>
            <a:ext cx="3349716" cy="43619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67661E-9BB1-A34F-8EE8-7BD408C87EC9}"/>
              </a:ext>
            </a:extLst>
          </p:cNvPr>
          <p:cNvSpPr txBox="1"/>
          <p:nvPr/>
        </p:nvSpPr>
        <p:spPr>
          <a:xfrm>
            <a:off x="444843" y="345990"/>
            <a:ext cx="762412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Setting calibration points: </a:t>
            </a:r>
          </a:p>
          <a:p>
            <a:endParaRPr lang="en-US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/>
              <a:t>Crown or stem?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dirty="0"/>
              <a:t>Strict, normal or log-normal distribution?</a:t>
            </a:r>
          </a:p>
        </p:txBody>
      </p:sp>
    </p:spTree>
    <p:extLst>
      <p:ext uri="{BB962C8B-B14F-4D97-AF65-F5344CB8AC3E}">
        <p14:creationId xmlns:p14="http://schemas.microsoft.com/office/powerpoint/2010/main" val="192754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6C58-A68A-E443-89B6-A1C00E6037C0}"/>
              </a:ext>
            </a:extLst>
          </p:cNvPr>
          <p:cNvSpPr txBox="1"/>
          <p:nvPr/>
        </p:nvSpPr>
        <p:spPr>
          <a:xfrm>
            <a:off x="2236573" y="596737"/>
            <a:ext cx="55111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Software driven innovation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AB9B3-C9AB-454F-88BF-81AC91814901}"/>
              </a:ext>
            </a:extLst>
          </p:cNvPr>
          <p:cNvSpPr txBox="1"/>
          <p:nvPr/>
        </p:nvSpPr>
        <p:spPr>
          <a:xfrm>
            <a:off x="457200" y="1593332"/>
            <a:ext cx="67467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2019: </a:t>
            </a:r>
            <a:r>
              <a:rPr lang="en-US" b="1" dirty="0"/>
              <a:t>BEAST (&amp; </a:t>
            </a:r>
            <a:r>
              <a:rPr lang="en-US" b="1" dirty="0" err="1"/>
              <a:t>Beauti</a:t>
            </a:r>
            <a:r>
              <a:rPr lang="en-US" b="1" dirty="0"/>
              <a:t>)</a:t>
            </a:r>
            <a:r>
              <a:rPr lang="en-US" dirty="0"/>
              <a:t> [Java]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2016: </a:t>
            </a:r>
            <a:r>
              <a:rPr lang="en-US" dirty="0" err="1"/>
              <a:t>TreeTime</a:t>
            </a:r>
            <a:r>
              <a:rPr lang="en-US" dirty="0"/>
              <a:t> [</a:t>
            </a:r>
            <a:r>
              <a:rPr lang="en-US" dirty="0" err="1"/>
              <a:t>phython</a:t>
            </a:r>
            <a:r>
              <a:rPr lang="en-US" dirty="0"/>
              <a:t>] used for </a:t>
            </a:r>
            <a:r>
              <a:rPr lang="en-US" dirty="0" err="1"/>
              <a:t>nextstrain.org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2016: </a:t>
            </a:r>
            <a:r>
              <a:rPr lang="en-US" dirty="0" err="1"/>
              <a:t>treedater</a:t>
            </a:r>
            <a:r>
              <a:rPr lang="en-US" dirty="0"/>
              <a:t> [R] Gamma-Poisson mixture model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2015 (beta): Least-Square-Dating (LSD) [C++]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2015 (beta): </a:t>
            </a:r>
            <a:r>
              <a:rPr lang="en-US" dirty="0" err="1"/>
              <a:t>PhyTime</a:t>
            </a:r>
            <a:r>
              <a:rPr lang="en-US" dirty="0"/>
              <a:t>. [C] Part of </a:t>
            </a:r>
            <a:r>
              <a:rPr lang="en-US" dirty="0" err="1"/>
              <a:t>PhyML</a:t>
            </a:r>
            <a:r>
              <a:rPr lang="en-US" dirty="0"/>
              <a:t> package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2003: r8s [C] [Poisson distribution of substitutions]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0B678-B2C5-0B48-8740-4D67AE09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19" y="3623619"/>
            <a:ext cx="4037227" cy="302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2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D4CDB0-BB21-2C48-A188-93CAB864FDA6}"/>
              </a:ext>
            </a:extLst>
          </p:cNvPr>
          <p:cNvSpPr txBox="1"/>
          <p:nvPr/>
        </p:nvSpPr>
        <p:spPr>
          <a:xfrm>
            <a:off x="1111501" y="345989"/>
            <a:ext cx="7241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dirty="0" err="1"/>
              <a:t>supertree</a:t>
            </a:r>
            <a:r>
              <a:rPr lang="en-US" sz="2800" dirty="0"/>
              <a:t> approach: </a:t>
            </a:r>
            <a:r>
              <a:rPr lang="en-US" sz="2800" dirty="0" err="1">
                <a:hlinkClick r:id="rId2"/>
              </a:rPr>
              <a:t>Timetree.org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D41D8-D097-004B-87F2-BC1056E6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01" y="1288887"/>
            <a:ext cx="6686219" cy="532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F66C58-A68A-E443-89B6-A1C00E6037C0}"/>
              </a:ext>
            </a:extLst>
          </p:cNvPr>
          <p:cNvSpPr txBox="1"/>
          <p:nvPr/>
        </p:nvSpPr>
        <p:spPr>
          <a:xfrm>
            <a:off x="1075038" y="617838"/>
            <a:ext cx="259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83FE6-7604-234F-9888-BED77DEBB18D}"/>
              </a:ext>
            </a:extLst>
          </p:cNvPr>
          <p:cNvSpPr txBox="1"/>
          <p:nvPr/>
        </p:nvSpPr>
        <p:spPr>
          <a:xfrm>
            <a:off x="506627" y="1186249"/>
            <a:ext cx="8427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Zuckerkandl</a:t>
            </a:r>
            <a:r>
              <a:rPr lang="en-US" sz="1200" dirty="0"/>
              <a:t>, E., Pauling, L. 1965. Molecules as documents of evolutionary history. Journal of Theoretical Biology 8: 357–366</a:t>
            </a:r>
          </a:p>
          <a:p>
            <a:endParaRPr lang="en-US" sz="1200" dirty="0"/>
          </a:p>
          <a:p>
            <a:r>
              <a:rPr lang="en-US" sz="1200" dirty="0"/>
              <a:t>Dickerson R.E., 1971, “The Structures of Cytochrome c and the Rates of Molecular Evolution”, Journal of Molecular Evolution, 1: 26-45.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Kimura M., 1983, </a:t>
            </a:r>
            <a:r>
              <a:rPr lang="en-US" sz="1200" i="1" dirty="0"/>
              <a:t>The Neutral Theory of Molecular Evolution</a:t>
            </a:r>
            <a:r>
              <a:rPr lang="en-US" sz="1200" dirty="0"/>
              <a:t>, Cambridge: Cambridge University Press.</a:t>
            </a:r>
          </a:p>
          <a:p>
            <a:endParaRPr lang="en-US" sz="1200" dirty="0"/>
          </a:p>
          <a:p>
            <a:r>
              <a:rPr lang="en-US" sz="1200" dirty="0"/>
              <a:t>Langley C. and Fitch W., 1974, “An Examination of the Constancy of the Rate of Molecular Evolution”, </a:t>
            </a:r>
            <a:r>
              <a:rPr lang="en-US" sz="1200" i="1" dirty="0"/>
              <a:t>Journal of Molecular Evolution</a:t>
            </a:r>
            <a:r>
              <a:rPr lang="en-US" sz="1200" dirty="0"/>
              <a:t>, 3: 161-177. </a:t>
            </a:r>
            <a:endParaRPr lang="en-US" sz="1200" dirty="0">
              <a:effectLst/>
            </a:endParaRP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Casillas S, </a:t>
            </a:r>
            <a:r>
              <a:rPr lang="en-US" sz="1200" dirty="0" err="1">
                <a:effectLst/>
              </a:rPr>
              <a:t>Barbadilla</a:t>
            </a:r>
            <a:r>
              <a:rPr lang="en-US" sz="1200" dirty="0">
                <a:effectLst/>
              </a:rPr>
              <a:t> A (2017) Molecular population genetics. Genetics 205: 1003–1035. https://</a:t>
            </a:r>
            <a:r>
              <a:rPr lang="en-US" sz="1200" dirty="0" err="1">
                <a:effectLst/>
              </a:rPr>
              <a:t>doi.org</a:t>
            </a:r>
            <a:r>
              <a:rPr lang="en-US" sz="1200" dirty="0">
                <a:effectLst/>
              </a:rPr>
              <a:t>/10.1534/genetics.116.196493 </a:t>
            </a:r>
          </a:p>
          <a:p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Hadfield J, </a:t>
            </a:r>
            <a:r>
              <a:rPr lang="en-US" sz="1200" dirty="0" err="1">
                <a:effectLst/>
              </a:rPr>
              <a:t>Megill</a:t>
            </a:r>
            <a:r>
              <a:rPr lang="en-US" sz="1200" dirty="0">
                <a:effectLst/>
              </a:rPr>
              <a:t> C, Bell SM, Huddleston J, Potter B, </a:t>
            </a:r>
            <a:r>
              <a:rPr lang="en-US" sz="1200" dirty="0" err="1">
                <a:effectLst/>
              </a:rPr>
              <a:t>Callender</a:t>
            </a:r>
            <a:r>
              <a:rPr lang="en-US" sz="1200" dirty="0">
                <a:effectLst/>
              </a:rPr>
              <a:t> C, </a:t>
            </a:r>
            <a:r>
              <a:rPr lang="en-US" sz="1200" dirty="0" err="1">
                <a:effectLst/>
              </a:rPr>
              <a:t>Sagulenko</a:t>
            </a:r>
            <a:r>
              <a:rPr lang="en-US" sz="1200" dirty="0">
                <a:effectLst/>
              </a:rPr>
              <a:t> P, Bedford T, </a:t>
            </a:r>
            <a:r>
              <a:rPr lang="en-US" sz="1200" dirty="0" err="1">
                <a:effectLst/>
              </a:rPr>
              <a:t>Neher</a:t>
            </a:r>
            <a:r>
              <a:rPr lang="en-US" sz="1200" dirty="0">
                <a:effectLst/>
              </a:rPr>
              <a:t> RA (2018) </a:t>
            </a:r>
            <a:r>
              <a:rPr lang="en-US" sz="1200" dirty="0" err="1">
                <a:effectLst/>
              </a:rPr>
              <a:t>NextStrain</a:t>
            </a:r>
            <a:r>
              <a:rPr lang="en-US" sz="1200" dirty="0">
                <a:effectLst/>
              </a:rPr>
              <a:t>: Real-time tracking of pathogen evolution. Bioinformatics 34: 4121–4123. https://</a:t>
            </a:r>
            <a:r>
              <a:rPr lang="en-US" sz="1200" dirty="0" err="1">
                <a:effectLst/>
              </a:rPr>
              <a:t>doi.org</a:t>
            </a:r>
            <a:r>
              <a:rPr lang="en-US" sz="1200" dirty="0">
                <a:effectLst/>
              </a:rPr>
              <a:t>/10.1093/bioinformatics/bty407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966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2E4DFC-9E88-0044-BC4D-DE4AF41ECCB4}"/>
              </a:ext>
            </a:extLst>
          </p:cNvPr>
          <p:cNvSpPr txBox="1"/>
          <p:nvPr/>
        </p:nvSpPr>
        <p:spPr>
          <a:xfrm>
            <a:off x="469557" y="815546"/>
            <a:ext cx="64749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Lab:</a:t>
            </a:r>
          </a:p>
          <a:p>
            <a:endParaRPr lang="en-US" dirty="0"/>
          </a:p>
          <a:p>
            <a:r>
              <a:rPr lang="en-US" dirty="0"/>
              <a:t>Set up </a:t>
            </a:r>
            <a:r>
              <a:rPr lang="en-US" dirty="0" err="1"/>
              <a:t>Saturnia</a:t>
            </a:r>
            <a:r>
              <a:rPr lang="en-US" dirty="0"/>
              <a:t> molecular dating analysis in </a:t>
            </a:r>
            <a:r>
              <a:rPr lang="en-US" dirty="0" err="1"/>
              <a:t>Beauti</a:t>
            </a:r>
            <a:r>
              <a:rPr lang="en-US" dirty="0"/>
              <a:t> using calibration points and mutation rates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Wahlberg et al. paper for external calibration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6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60C6A-DBB7-EE4F-ADA8-5F9238CA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172" y="1702016"/>
            <a:ext cx="4502465" cy="3903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C468A4-5AAB-DC48-B39C-9C44C5DF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5" y="2186092"/>
            <a:ext cx="4000500" cy="2095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91F5D7-EB11-E741-8ECC-93754344FAD8}"/>
              </a:ext>
            </a:extLst>
          </p:cNvPr>
          <p:cNvSpPr txBox="1"/>
          <p:nvPr/>
        </p:nvSpPr>
        <p:spPr>
          <a:xfrm>
            <a:off x="1163121" y="5830113"/>
            <a:ext cx="614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Substitutions accumulate as a function of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77F63-8BED-BD4E-80EB-27E91AA2DE69}"/>
              </a:ext>
            </a:extLst>
          </p:cNvPr>
          <p:cNvSpPr txBox="1"/>
          <p:nvPr/>
        </p:nvSpPr>
        <p:spPr>
          <a:xfrm>
            <a:off x="233275" y="362686"/>
            <a:ext cx="8773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1965 </a:t>
            </a:r>
            <a:r>
              <a:rPr lang="en-US" sz="2800" dirty="0" err="1"/>
              <a:t>Zuckerkandl</a:t>
            </a:r>
            <a:r>
              <a:rPr lang="en-US" sz="2800" dirty="0"/>
              <a:t> &amp; Pauling</a:t>
            </a:r>
          </a:p>
          <a:p>
            <a:pPr algn="ctr"/>
            <a:r>
              <a:rPr lang="en-US" sz="2800" dirty="0"/>
              <a:t>“Molecules as documents of Evolutionary history”</a:t>
            </a:r>
          </a:p>
        </p:txBody>
      </p:sp>
    </p:spTree>
    <p:extLst>
      <p:ext uri="{BB962C8B-B14F-4D97-AF65-F5344CB8AC3E}">
        <p14:creationId xmlns:p14="http://schemas.microsoft.com/office/powerpoint/2010/main" val="3214867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3D672C-3888-004F-8CA4-7B5A0516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86" y="902044"/>
            <a:ext cx="6127213" cy="5620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0F2B50-2716-244E-9AD1-1958FC307323}"/>
              </a:ext>
            </a:extLst>
          </p:cNvPr>
          <p:cNvSpPr txBox="1"/>
          <p:nvPr/>
        </p:nvSpPr>
        <p:spPr>
          <a:xfrm>
            <a:off x="1270281" y="211261"/>
            <a:ext cx="5915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Dickerson 1971: a linear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135891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E0237F-5533-7344-97F5-A3A15197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57" y="1310673"/>
            <a:ext cx="6995135" cy="4521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03D7D-06BF-7B40-9459-436FAB8797F2}"/>
              </a:ext>
            </a:extLst>
          </p:cNvPr>
          <p:cNvSpPr txBox="1"/>
          <p:nvPr/>
        </p:nvSpPr>
        <p:spPr>
          <a:xfrm>
            <a:off x="2491945" y="412675"/>
            <a:ext cx="422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Langley and Fitch 1974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EDC8C1-AB23-2347-8080-8DB21AEC663F}"/>
              </a:ext>
            </a:extLst>
          </p:cNvPr>
          <p:cNvSpPr/>
          <p:nvPr/>
        </p:nvSpPr>
        <p:spPr>
          <a:xfrm rot="3579821">
            <a:off x="2957744" y="4014584"/>
            <a:ext cx="811244" cy="15445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F7D61-B42E-EB4E-BC7F-AF793BEBD4CE}"/>
              </a:ext>
            </a:extLst>
          </p:cNvPr>
          <p:cNvSpPr txBox="1"/>
          <p:nvPr/>
        </p:nvSpPr>
        <p:spPr>
          <a:xfrm>
            <a:off x="4065374" y="4259702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“Primate slowdown”</a:t>
            </a:r>
          </a:p>
        </p:txBody>
      </p:sp>
    </p:spTree>
    <p:extLst>
      <p:ext uri="{BB962C8B-B14F-4D97-AF65-F5344CB8AC3E}">
        <p14:creationId xmlns:p14="http://schemas.microsoft.com/office/powerpoint/2010/main" val="32248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A390F-B621-6543-BC9B-731239D9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30" y="1493789"/>
            <a:ext cx="7364627" cy="4060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ED762E-9B24-144D-855A-43754343B158}"/>
              </a:ext>
            </a:extLst>
          </p:cNvPr>
          <p:cNvSpPr txBox="1"/>
          <p:nvPr/>
        </p:nvSpPr>
        <p:spPr>
          <a:xfrm>
            <a:off x="449061" y="404600"/>
            <a:ext cx="8556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Kimura 1983:</a:t>
            </a:r>
          </a:p>
          <a:p>
            <a:r>
              <a:rPr lang="en-US" sz="2800" dirty="0"/>
              <a:t>Neutral Theory of Molecular Evolution</a:t>
            </a:r>
          </a:p>
          <a:p>
            <a:br>
              <a:rPr lang="en-US" sz="2800" dirty="0"/>
            </a:b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0C2E1-53DA-804C-ABB5-79B940E5B00B}"/>
              </a:ext>
            </a:extLst>
          </p:cNvPr>
          <p:cNvSpPr txBox="1"/>
          <p:nvPr/>
        </p:nvSpPr>
        <p:spPr>
          <a:xfrm>
            <a:off x="5209131" y="5097285"/>
            <a:ext cx="34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Casillas &amp; </a:t>
            </a:r>
            <a:r>
              <a:rPr lang="en-US" dirty="0" err="1">
                <a:solidFill>
                  <a:schemeClr val="bg1"/>
                </a:solidFill>
              </a:rPr>
              <a:t>Barbadilla</a:t>
            </a:r>
            <a:r>
              <a:rPr lang="en-US" dirty="0">
                <a:solidFill>
                  <a:schemeClr val="bg1"/>
                </a:solidFill>
              </a:rPr>
              <a:t>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15E51-F199-9F44-B19D-EF7E69D9127F}"/>
              </a:ext>
            </a:extLst>
          </p:cNvPr>
          <p:cNvSpPr txBox="1"/>
          <p:nvPr/>
        </p:nvSpPr>
        <p:spPr>
          <a:xfrm>
            <a:off x="653473" y="5721178"/>
            <a:ext cx="7812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molecular evolutionary rate (K) is a function of the the rate of new mutations and the probability of fixation of mutations</a:t>
            </a:r>
          </a:p>
        </p:txBody>
      </p:sp>
    </p:spTree>
    <p:extLst>
      <p:ext uri="{BB962C8B-B14F-4D97-AF65-F5344CB8AC3E}">
        <p14:creationId xmlns:p14="http://schemas.microsoft.com/office/powerpoint/2010/main" val="365924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C5EAF8-5E35-3447-AE3D-72354ED6C69F}"/>
              </a:ext>
            </a:extLst>
          </p:cNvPr>
          <p:cNvSpPr txBox="1"/>
          <p:nvPr/>
        </p:nvSpPr>
        <p:spPr>
          <a:xfrm>
            <a:off x="449061" y="404600"/>
            <a:ext cx="8556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Kimura 1983:</a:t>
            </a:r>
          </a:p>
          <a:p>
            <a:r>
              <a:rPr lang="en-US" sz="2800" dirty="0"/>
              <a:t>Neutral Theory of Molecular Evolution</a:t>
            </a:r>
          </a:p>
          <a:p>
            <a:br>
              <a:rPr lang="en-US" sz="2800" dirty="0"/>
            </a:b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56585-4E25-2F43-8633-384CB95F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173" y="1766465"/>
            <a:ext cx="5397500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EE74B-6715-DF4E-8AE9-EE83B51BBDCF}"/>
              </a:ext>
            </a:extLst>
          </p:cNvPr>
          <p:cNvSpPr txBox="1"/>
          <p:nvPr/>
        </p:nvSpPr>
        <p:spPr>
          <a:xfrm>
            <a:off x="4880918" y="5704938"/>
            <a:ext cx="34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Casillas &amp; </a:t>
            </a:r>
            <a:r>
              <a:rPr lang="en-US" dirty="0" err="1"/>
              <a:t>Barbadilla</a:t>
            </a:r>
            <a:r>
              <a:rPr lang="en-US" dirty="0"/>
              <a:t> 2017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E26BE1-AD8C-F042-9515-2AC7A58B751D}"/>
                  </a:ext>
                </a:extLst>
              </p:cNvPr>
              <p:cNvSpPr txBox="1"/>
              <p:nvPr/>
            </p:nvSpPr>
            <p:spPr>
              <a:xfrm>
                <a:off x="148280" y="2149019"/>
                <a:ext cx="345989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eriod"/>
                </a:pPr>
                <a:r>
                  <a:rPr lang="en-US" sz="1200" dirty="0"/>
                  <a:t>Strongly deleterious mutations are rapidly removed from the population and adaptive mutations are rapidly fixed; therefore, most variation within species is the result of neutral mutations</a:t>
                </a:r>
              </a:p>
              <a:p>
                <a:pPr marL="228600" indent="-228600">
                  <a:buAutoNum type="arabicPeriod"/>
                </a:pPr>
                <a:r>
                  <a:rPr lang="en-US" sz="1200" dirty="0"/>
                  <a:t>Polymorphisms are transient (on their way to loss or fixation) rather than balanced by selection </a:t>
                </a:r>
              </a:p>
              <a:p>
                <a:pPr marL="228600" indent="-228600">
                  <a:buAutoNum type="arabicPeriod"/>
                </a:pPr>
                <a:r>
                  <a:rPr lang="en-US" sz="1200" dirty="0"/>
                  <a:t>The level of polymorphism in a population (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) is a function of the neutral mutation rate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) and the effective population size: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200" dirty="0"/>
              </a:p>
              <a:p>
                <a:pPr marL="228600" indent="-228600">
                  <a:buAutoNum type="arabicPeriod"/>
                </a:pPr>
                <a:endParaRPr lang="en-US" sz="1200" dirty="0"/>
              </a:p>
              <a:p>
                <a:pPr marL="228600" indent="-228600">
                  <a:buAutoNum type="arabicPeriod"/>
                </a:pPr>
                <a:endParaRPr lang="en-US" sz="1200" dirty="0"/>
              </a:p>
              <a:p>
                <a:pPr marL="228600" indent="-228600">
                  <a:buAutoNum type="arabicPeriod"/>
                </a:pPr>
                <a:endParaRPr lang="en-US" sz="1200" dirty="0"/>
              </a:p>
              <a:p>
                <a:pPr marL="228600" indent="-228600">
                  <a:buAutoNum type="arabicPeriod"/>
                </a:pPr>
                <a:endParaRPr lang="en-US" sz="1200" dirty="0"/>
              </a:p>
              <a:p>
                <a:pPr marL="228600" indent="-228600">
                  <a:buAutoNum type="arabicPeriod"/>
                </a:pPr>
                <a:endParaRPr lang="en-US" sz="1200" dirty="0"/>
              </a:p>
              <a:p>
                <a:pPr marL="228600" indent="-228600">
                  <a:buFontTx/>
                  <a:buAutoNum type="arabicPeriod"/>
                </a:pPr>
                <a:r>
                  <a:rPr lang="en-US" sz="1200" b="1" dirty="0"/>
                  <a:t>A steady-state rate at which neutral mutations are fixed in a population (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200" b="1" dirty="0"/>
                  <a:t>) equals the neutral mutation rate: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2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b="1" dirty="0"/>
                  <a:t> Therefore, the average time between consecutive neutral substitutions is independent of population size or generation time. </a:t>
                </a:r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E26BE1-AD8C-F042-9515-2AC7A58B7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0" y="2149019"/>
                <a:ext cx="3459893" cy="4708981"/>
              </a:xfrm>
              <a:prstGeom prst="rect">
                <a:avLst/>
              </a:prstGeom>
              <a:blipFill>
                <a:blip r:embed="rId3"/>
                <a:stretch>
                  <a:fillRect l="-368" r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112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4D4887-C87D-504D-ABD5-27C6252D34F3}"/>
              </a:ext>
            </a:extLst>
          </p:cNvPr>
          <p:cNvSpPr txBox="1"/>
          <p:nvPr/>
        </p:nvSpPr>
        <p:spPr>
          <a:xfrm>
            <a:off x="605479" y="444844"/>
            <a:ext cx="6647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Strict clocks and relaxed clocks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A5A3E-41ED-B24A-A8EA-83004005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897" y="1456946"/>
            <a:ext cx="3002691" cy="450403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4457A-5D68-CF46-815E-D45C8A5E1F2E}"/>
              </a:ext>
            </a:extLst>
          </p:cNvPr>
          <p:cNvSpPr txBox="1"/>
          <p:nvPr/>
        </p:nvSpPr>
        <p:spPr>
          <a:xfrm>
            <a:off x="395416" y="1456946"/>
            <a:ext cx="51774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Strict molecular clock model</a:t>
            </a:r>
            <a:r>
              <a:rPr lang="en-US" dirty="0"/>
              <a:t>: constant substitution rate across all branches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Uncorrelated relaxed clock model</a:t>
            </a:r>
            <a:r>
              <a:rPr lang="en-US" dirty="0"/>
              <a:t>: branch substitution rate is drawn independently from a common underlying distribution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Correlated (or autocorrelated) relaxed clock</a:t>
            </a:r>
            <a:r>
              <a:rPr lang="en-US" dirty="0"/>
              <a:t>: branch substitution rates depend on the rate of neighboring branches</a:t>
            </a:r>
          </a:p>
        </p:txBody>
      </p:sp>
    </p:spTree>
    <p:extLst>
      <p:ext uri="{BB962C8B-B14F-4D97-AF65-F5344CB8AC3E}">
        <p14:creationId xmlns:p14="http://schemas.microsoft.com/office/powerpoint/2010/main" val="289649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E0237F-5533-7344-97F5-A3A15197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57" y="1310673"/>
            <a:ext cx="6995135" cy="4521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03D7D-06BF-7B40-9459-436FAB8797F2}"/>
              </a:ext>
            </a:extLst>
          </p:cNvPr>
          <p:cNvSpPr txBox="1"/>
          <p:nvPr/>
        </p:nvSpPr>
        <p:spPr>
          <a:xfrm>
            <a:off x="2491945" y="412675"/>
            <a:ext cx="422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Langley and Fitch 1974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EDC8C1-AB23-2347-8080-8DB21AEC663F}"/>
              </a:ext>
            </a:extLst>
          </p:cNvPr>
          <p:cNvSpPr/>
          <p:nvPr/>
        </p:nvSpPr>
        <p:spPr>
          <a:xfrm rot="3579821">
            <a:off x="2957744" y="4014584"/>
            <a:ext cx="811244" cy="154459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4F7D61-B42E-EB4E-BC7F-AF793BEBD4CE}"/>
              </a:ext>
            </a:extLst>
          </p:cNvPr>
          <p:cNvSpPr txBox="1"/>
          <p:nvPr/>
        </p:nvSpPr>
        <p:spPr>
          <a:xfrm>
            <a:off x="4065374" y="4259702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“Primate slowdown”</a:t>
            </a:r>
          </a:p>
        </p:txBody>
      </p:sp>
    </p:spTree>
    <p:extLst>
      <p:ext uri="{BB962C8B-B14F-4D97-AF65-F5344CB8AC3E}">
        <p14:creationId xmlns:p14="http://schemas.microsoft.com/office/powerpoint/2010/main" val="397484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8743C2-F39C-2946-9806-7B9B3129B8D5}"/>
              </a:ext>
            </a:extLst>
          </p:cNvPr>
          <p:cNvSpPr txBox="1"/>
          <p:nvPr/>
        </p:nvSpPr>
        <p:spPr>
          <a:xfrm>
            <a:off x="2792627" y="1890584"/>
            <a:ext cx="374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Ultrametric</a:t>
            </a:r>
            <a:r>
              <a:rPr lang="en-US" sz="2800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712628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{3724DE44-9849-AF41-B711-433480ADFF76}tf10001121</Template>
  <TotalTime>5988</TotalTime>
  <Words>464</Words>
  <Application>Microsoft Macintosh PowerPoint</Application>
  <PresentationFormat>On-screen Show (4:3)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Cambria Math</vt:lpstr>
      <vt:lpstr>Century Gothic</vt:lpstr>
      <vt:lpstr>Courier New</vt:lpstr>
      <vt:lpstr>Trebuchet MS</vt:lpstr>
      <vt:lpstr>Wingdings 2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Camiel</dc:creator>
  <cp:lastModifiedBy>Camiel</cp:lastModifiedBy>
  <cp:revision>29</cp:revision>
  <dcterms:created xsi:type="dcterms:W3CDTF">2019-09-27T19:23:03Z</dcterms:created>
  <dcterms:modified xsi:type="dcterms:W3CDTF">2019-10-01T23:11:08Z</dcterms:modified>
</cp:coreProperties>
</file>